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tif" ContentType="image/tiff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87" r:id="rId9"/>
    <p:sldId id="282" r:id="rId10"/>
    <p:sldId id="288" r:id="rId11"/>
    <p:sldId id="283" r:id="rId12"/>
    <p:sldId id="284" r:id="rId13"/>
    <p:sldId id="285" r:id="rId14"/>
    <p:sldId id="286" r:id="rId15"/>
    <p:sldId id="291" r:id="rId16"/>
    <p:sldId id="289" r:id="rId17"/>
    <p:sldId id="263" r:id="rId18"/>
    <p:sldId id="294" r:id="rId19"/>
    <p:sldId id="292" r:id="rId20"/>
    <p:sldId id="264" r:id="rId21"/>
    <p:sldId id="293" r:id="rId22"/>
    <p:sldId id="278" r:id="rId23"/>
    <p:sldId id="279" r:id="rId24"/>
    <p:sldId id="281" r:id="rId25"/>
    <p:sldId id="295" r:id="rId2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46"/>
  </p:normalViewPr>
  <p:slideViewPr>
    <p:cSldViewPr snapToGrid="0" snapToObjects="1">
      <p:cViewPr varScale="1">
        <p:scale>
          <a:sx n="125" d="100"/>
          <a:sy n="125" d="100"/>
        </p:scale>
        <p:origin x="704" y="16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Relationship Id="rId2" Type="http://schemas.openxmlformats.org/officeDocument/2006/relationships/image" Target="../media/image14.emf"/></Relationships>
</file>

<file path=ppt/media/image1.jpeg>
</file>

<file path=ppt/media/image10.png>
</file>

<file path=ppt/media/image11.png>
</file>

<file path=ppt/media/image12.png>
</file>

<file path=ppt/media/image15.tif>
</file>

<file path=ppt/media/image16.tif>
</file>

<file path=ppt/media/image17.tif>
</file>

<file path=ppt/media/image18.png>
</file>

<file path=ppt/media/image19.tif>
</file>

<file path=ppt/media/image2.png>
</file>

<file path=ppt/media/image20.png>
</file>

<file path=ppt/media/image3.png>
</file>

<file path=ppt/media/image4.png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BC6244-5BFF-7545-B7FC-CF7DF3B24F94}" type="datetimeFigureOut">
              <a:rPr lang="en-US" smtClean="0"/>
              <a:t>9/21/17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472865-D813-2A45-8933-554E822B5B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8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012BF16-63C2-4958-952A-E6EC7F15FB5A}" type="slidenum">
              <a:rPr lang="en-IE" smtClean="0"/>
              <a:pPr>
                <a:defRPr/>
              </a:pPr>
              <a:t>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51805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Tx/>
              <a:buChar char="•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012BF16-63C2-4958-952A-E6EC7F15FB5A}" type="slidenum">
              <a:rPr lang="en-IE" smtClean="0"/>
              <a:pPr>
                <a:defRPr/>
              </a:pPr>
              <a:t>13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04167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012BF16-63C2-4958-952A-E6EC7F15FB5A}" type="slidenum">
              <a:rPr lang="en-IE" smtClean="0"/>
              <a:pPr>
                <a:defRPr/>
              </a:pPr>
              <a:t>14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374475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012BF16-63C2-4958-952A-E6EC7F15FB5A}" type="slidenum">
              <a:rPr lang="en-IE" smtClean="0"/>
              <a:pPr>
                <a:defRPr/>
              </a:pPr>
              <a:t>17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538303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012BF16-63C2-4958-952A-E6EC7F15FB5A}" type="slidenum">
              <a:rPr lang="en-IE" smtClean="0"/>
              <a:pPr>
                <a:defRPr/>
              </a:pPr>
              <a:t>18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211476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012BF16-63C2-4958-952A-E6EC7F15FB5A}" type="slidenum">
              <a:rPr lang="en-IE" smtClean="0"/>
              <a:pPr>
                <a:defRPr/>
              </a:pPr>
              <a:t>20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967893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012BF16-63C2-4958-952A-E6EC7F15FB5A}" type="slidenum">
              <a:rPr lang="en-IE" smtClean="0"/>
              <a:pPr>
                <a:defRPr/>
              </a:pPr>
              <a:t>22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972180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012BF16-63C2-4958-952A-E6EC7F15FB5A}" type="slidenum">
              <a:rPr lang="en-IE" smtClean="0"/>
              <a:pPr>
                <a:defRPr/>
              </a:pPr>
              <a:t>23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218218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012BF16-63C2-4958-952A-E6EC7F15FB5A}" type="slidenum">
              <a:rPr lang="en-IE" smtClean="0"/>
              <a:pPr>
                <a:defRPr/>
              </a:pPr>
              <a:t>24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00966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012BF16-63C2-4958-952A-E6EC7F15FB5A}" type="slidenum">
              <a:rPr lang="en-IE" smtClean="0"/>
              <a:pPr>
                <a:defRPr/>
              </a:pPr>
              <a:t>3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48330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012BF16-63C2-4958-952A-E6EC7F15FB5A}" type="slidenum">
              <a:rPr lang="en-IE" smtClean="0"/>
              <a:pPr>
                <a:defRPr/>
              </a:pPr>
              <a:t>4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211476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012BF16-63C2-4958-952A-E6EC7F15FB5A}" type="slidenum">
              <a:rPr lang="en-IE" smtClean="0"/>
              <a:pPr>
                <a:defRPr/>
              </a:pPr>
              <a:t>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963745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012BF16-63C2-4958-952A-E6EC7F15FB5A}" type="slidenum">
              <a:rPr lang="en-IE" smtClean="0"/>
              <a:pPr>
                <a:defRPr/>
              </a:pPr>
              <a:t>6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266135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012BF16-63C2-4958-952A-E6EC7F15FB5A}" type="slidenum">
              <a:rPr lang="en-IE" smtClean="0"/>
              <a:pPr>
                <a:defRPr/>
              </a:pPr>
              <a:t>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012861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012BF16-63C2-4958-952A-E6EC7F15FB5A}" type="slidenum">
              <a:rPr lang="en-IE" smtClean="0"/>
              <a:pPr>
                <a:defRPr/>
              </a:pPr>
              <a:t>9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107794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012BF16-63C2-4958-952A-E6EC7F15FB5A}" type="slidenum">
              <a:rPr lang="en-IE" smtClean="0"/>
              <a:pPr>
                <a:defRPr/>
              </a:pPr>
              <a:t>11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266135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012BF16-63C2-4958-952A-E6EC7F15FB5A}" type="slidenum">
              <a:rPr lang="en-IE" smtClean="0"/>
              <a:pPr>
                <a:defRPr/>
              </a:pPr>
              <a:t>12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59409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971551"/>
            <a:ext cx="6487668" cy="2364665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</a:pPr>
            <a:endParaRPr sz="32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143000"/>
            <a:ext cx="6498158" cy="1293650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2" y="2474259"/>
            <a:ext cx="6498159" cy="68748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683192D0-1672-274D-9685-8E5E194812AD}" type="datetimeFigureOut">
              <a:rPr lang="en-US" smtClean="0"/>
              <a:t>9/21/17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83DC-C13B-CE48-B504-E39DF17C21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458904"/>
            <a:ext cx="4079545" cy="871538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340892"/>
            <a:ext cx="4079545" cy="2790114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683192D0-1672-274D-9685-8E5E194812AD}" type="datetimeFigureOut">
              <a:rPr lang="en-US" smtClean="0"/>
              <a:t>9/21/17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83DC-C13B-CE48-B504-E39DF17C213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269544"/>
            <a:ext cx="3657600" cy="3988558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683192D0-1672-274D-9685-8E5E194812AD}" type="datetimeFigureOut">
              <a:rPr lang="en-US" smtClean="0"/>
              <a:t>9/21/17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83DC-C13B-CE48-B504-E39DF17C21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276226"/>
            <a:ext cx="1524000" cy="41814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276226"/>
            <a:ext cx="6689726" cy="4181475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683192D0-1672-274D-9685-8E5E194812AD}" type="datetimeFigureOut">
              <a:rPr lang="en-US" smtClean="0"/>
              <a:t>9/21/17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83DC-C13B-CE48-B504-E39DF17C21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683192D0-1672-274D-9685-8E5E194812AD}" type="datetimeFigureOut">
              <a:rPr lang="en-US" smtClean="0"/>
              <a:t>9/21/17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83DC-C13B-CE48-B504-E39DF17C21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9" y="2514601"/>
            <a:ext cx="8416925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9" y="3578272"/>
            <a:ext cx="8416925" cy="729503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683192D0-1672-274D-9685-8E5E194812AD}" type="datetimeFigureOut">
              <a:rPr lang="en-US" smtClean="0"/>
              <a:t>9/21/17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83DC-C13B-CE48-B504-E39DF17C213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272653"/>
            <a:ext cx="8402040" cy="212764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6" y="1802359"/>
            <a:ext cx="8056563" cy="1021556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6" y="2802004"/>
            <a:ext cx="8056563" cy="1125140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683192D0-1672-274D-9685-8E5E194812AD}" type="datetimeFigureOut">
              <a:rPr lang="en-US" smtClean="0"/>
              <a:t>9/21/17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83DC-C13B-CE48-B504-E39DF17C21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80682"/>
            <a:ext cx="8042276" cy="10027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200151"/>
            <a:ext cx="3840480" cy="325755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200151"/>
            <a:ext cx="3840480" cy="325755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683192D0-1672-274D-9685-8E5E194812AD}" type="datetimeFigureOut">
              <a:rPr lang="en-US" smtClean="0"/>
              <a:t>9/21/17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83DC-C13B-CE48-B504-E39DF17C21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80682"/>
            <a:ext cx="8042276" cy="1002717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089919"/>
            <a:ext cx="3840480" cy="563165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1760562"/>
            <a:ext cx="3840480" cy="2697139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089919"/>
            <a:ext cx="3840480" cy="563165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1760562"/>
            <a:ext cx="3840480" cy="2697139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683192D0-1672-274D-9685-8E5E194812AD}" type="datetimeFigureOut">
              <a:rPr lang="en-US" smtClean="0"/>
              <a:t>9/21/17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83DC-C13B-CE48-B504-E39DF17C21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683192D0-1672-274D-9685-8E5E194812AD}" type="datetimeFigureOut">
              <a:rPr lang="en-US" smtClean="0"/>
              <a:t>9/21/17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83DC-C13B-CE48-B504-E39DF17C21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683192D0-1672-274D-9685-8E5E194812AD}" type="datetimeFigureOut">
              <a:rPr lang="en-US" smtClean="0"/>
              <a:t>9/21/17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83DC-C13B-CE48-B504-E39DF17C21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458904"/>
            <a:ext cx="3840480" cy="871538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276225"/>
            <a:ext cx="3840480" cy="4181475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340892"/>
            <a:ext cx="3840480" cy="2790114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683192D0-1672-274D-9685-8E5E194812AD}" type="datetimeFigureOut">
              <a:rPr lang="en-US" smtClean="0"/>
              <a:t>9/21/17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83DC-C13B-CE48-B504-E39DF17C21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158750"/>
            <a:ext cx="8042276" cy="69446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1200151"/>
            <a:ext cx="8042276" cy="32575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9C9B83DC-C13B-CE48-B504-E39DF17C213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4" Type="http://schemas.openxmlformats.org/officeDocument/2006/relationships/image" Target="../media/image4.png"/><Relationship Id="rId5" Type="http://schemas.openxmlformats.org/officeDocument/2006/relationships/oleObject" Target="../embeddings/oleObject4.bin"/><Relationship Id="rId6" Type="http://schemas.openxmlformats.org/officeDocument/2006/relationships/image" Target="../media/image13.emf"/><Relationship Id="rId7" Type="http://schemas.openxmlformats.org/officeDocument/2006/relationships/oleObject" Target="../embeddings/oleObject5.bin"/><Relationship Id="rId8" Type="http://schemas.openxmlformats.org/officeDocument/2006/relationships/image" Target="../media/image14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"/><Relationship Id="rId4" Type="http://schemas.openxmlformats.org/officeDocument/2006/relationships/image" Target="../media/image17.t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5.emf"/><Relationship Id="rId6" Type="http://schemas.openxmlformats.org/officeDocument/2006/relationships/oleObject" Target="../embeddings/oleObject2.bin"/><Relationship Id="rId7" Type="http://schemas.openxmlformats.org/officeDocument/2006/relationships/image" Target="../media/image6.emf"/><Relationship Id="rId8" Type="http://schemas.openxmlformats.org/officeDocument/2006/relationships/oleObject" Target="../embeddings/oleObject3.bin"/><Relationship Id="rId9" Type="http://schemas.openxmlformats.org/officeDocument/2006/relationships/image" Target="../media/image7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t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Discriminant Functions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491290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SVM and It’s Objective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617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Choosing the “best” line</a:t>
            </a:r>
            <a:endParaRPr lang="en-US" dirty="0"/>
          </a:p>
        </p:txBody>
      </p:sp>
      <p:pic>
        <p:nvPicPr>
          <p:cNvPr id="6146" name="Picture 2" descr="E:\Dropbox\NYU\2014 Spring\Data Mining for Business Analytics\Lectures\2014\Figures\DSB-figures\dsfb_040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318" y="917363"/>
            <a:ext cx="6289364" cy="3771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7404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 Machines (SVMs)</a:t>
            </a:r>
            <a:endParaRPr lang="en-US" dirty="0"/>
          </a:p>
        </p:txBody>
      </p:sp>
      <p:pic>
        <p:nvPicPr>
          <p:cNvPr id="8194" name="Picture 2" descr="E:\Dropbox\NYU\2014 Spring\Data Mining for Business Analytics\Lectures\2014\Figures\DSB-figures\dsfb_0408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45" y="917363"/>
            <a:ext cx="6142110" cy="3771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6825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 Vector Machines (SVMs)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Linear Discriminants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Effective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Use “hinge loss”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Also, non-linear SVMs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140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Hinge Loss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Support vector machines use </a:t>
            </a:r>
            <a:r>
              <a:rPr lang="en-US" b="1" dirty="0"/>
              <a:t>hinge </a:t>
            </a:r>
            <a:r>
              <a:rPr lang="en-US" b="1" dirty="0" smtClean="0"/>
              <a:t>loss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Hinge </a:t>
            </a:r>
            <a:r>
              <a:rPr lang="en-US" dirty="0"/>
              <a:t>loss incurs no penalty for an example that is </a:t>
            </a:r>
            <a:r>
              <a:rPr lang="en-US" u="sng" dirty="0"/>
              <a:t>not</a:t>
            </a:r>
            <a:r>
              <a:rPr lang="en-US" dirty="0"/>
              <a:t> on the wrong side of </a:t>
            </a:r>
            <a:r>
              <a:rPr lang="en-US" dirty="0" smtClean="0"/>
              <a:t>the margin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The </a:t>
            </a:r>
            <a:r>
              <a:rPr lang="en-US" dirty="0"/>
              <a:t>hinge loss only becomes positive when an example is on the wrong side </a:t>
            </a:r>
            <a:r>
              <a:rPr lang="en-US" dirty="0" smtClean="0"/>
              <a:t>of the </a:t>
            </a:r>
            <a:r>
              <a:rPr lang="en-US" dirty="0"/>
              <a:t>boundary and beyond the </a:t>
            </a:r>
            <a:r>
              <a:rPr lang="en-US" dirty="0" smtClean="0"/>
              <a:t>margin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Loss </a:t>
            </a:r>
            <a:r>
              <a:rPr lang="en-US" dirty="0"/>
              <a:t>then increases linearly with the </a:t>
            </a:r>
            <a:r>
              <a:rPr lang="en-US" dirty="0" smtClean="0"/>
              <a:t>example’s distance </a:t>
            </a:r>
            <a:r>
              <a:rPr lang="en-US" dirty="0"/>
              <a:t>from the </a:t>
            </a:r>
            <a:r>
              <a:rPr lang="en-US" dirty="0" smtClean="0"/>
              <a:t>margin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Penalizes </a:t>
            </a:r>
            <a:r>
              <a:rPr lang="en-US" dirty="0"/>
              <a:t>points more the farther they are from </a:t>
            </a:r>
            <a:r>
              <a:rPr lang="en-US" dirty="0" smtClean="0"/>
              <a:t>the separating boundary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00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SVM Hinge Loss Functions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0830" y="1342564"/>
            <a:ext cx="5028017" cy="3097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8381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450504"/>
            <a:ext cx="8042276" cy="694461"/>
          </a:xfrm>
        </p:spPr>
        <p:txBody>
          <a:bodyPr/>
          <a:lstStyle/>
          <a:p>
            <a:r>
              <a:rPr lang="en-US" dirty="0" smtClean="0"/>
              <a:t>Logistic Regression and Its Objective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want to estimate not only which class an sample belongs to, but also the probability.</a:t>
            </a:r>
          </a:p>
          <a:p>
            <a:r>
              <a:rPr lang="en-US" dirty="0" smtClean="0"/>
              <a:t>We can do this with the same framework for fitting linear models to data, by choosing a different objective function.</a:t>
            </a:r>
          </a:p>
          <a:p>
            <a:r>
              <a:rPr lang="en-US" dirty="0" smtClean="0"/>
              <a:t>The most common procedure of this approach is called logistic regression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8184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 is a misnomer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The </a:t>
            </a:r>
            <a:r>
              <a:rPr lang="en-US" dirty="0"/>
              <a:t>distinction between classification and regression is whether </a:t>
            </a:r>
            <a:r>
              <a:rPr lang="en-US" dirty="0" smtClean="0"/>
              <a:t>the value </a:t>
            </a:r>
            <a:r>
              <a:rPr lang="en-US" dirty="0"/>
              <a:t>for the </a:t>
            </a:r>
            <a:r>
              <a:rPr lang="en-US" b="1" dirty="0"/>
              <a:t>target variable is categorical or </a:t>
            </a:r>
            <a:r>
              <a:rPr lang="en-US" b="1" dirty="0" smtClean="0"/>
              <a:t>numeric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For logistic regression</a:t>
            </a:r>
            <a:r>
              <a:rPr lang="en-US" dirty="0"/>
              <a:t>, the model produces a numeric </a:t>
            </a:r>
            <a:r>
              <a:rPr lang="en-US" dirty="0" smtClean="0"/>
              <a:t>estimate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However</a:t>
            </a:r>
            <a:r>
              <a:rPr lang="en-US" dirty="0"/>
              <a:t>, </a:t>
            </a:r>
            <a:r>
              <a:rPr lang="en-US" b="1" dirty="0"/>
              <a:t>the values of the target variable in the </a:t>
            </a:r>
            <a:r>
              <a:rPr lang="en-US" b="1" dirty="0" smtClean="0"/>
              <a:t>data are categorical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Logistic regression is estimating the </a:t>
            </a:r>
            <a:r>
              <a:rPr lang="en-US" dirty="0"/>
              <a:t>probability of class </a:t>
            </a:r>
            <a:r>
              <a:rPr lang="en-US" dirty="0" smtClean="0"/>
              <a:t>membership (a </a:t>
            </a:r>
            <a:r>
              <a:rPr lang="en-US" dirty="0"/>
              <a:t>numeric quantity) over a </a:t>
            </a:r>
            <a:r>
              <a:rPr lang="en-US" b="1" dirty="0"/>
              <a:t>categorical </a:t>
            </a:r>
            <a:r>
              <a:rPr lang="en-US" b="1" dirty="0" smtClean="0"/>
              <a:t>class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Logistic regression is a </a:t>
            </a:r>
            <a:r>
              <a:rPr lang="en-US" b="1" dirty="0">
                <a:solidFill>
                  <a:srgbClr val="671E97"/>
                </a:solidFill>
              </a:rPr>
              <a:t>class probability estimation model </a:t>
            </a:r>
            <a:r>
              <a:rPr lang="en-US" dirty="0"/>
              <a:t>and not a </a:t>
            </a:r>
            <a:r>
              <a:rPr lang="en-US" dirty="0" smtClean="0"/>
              <a:t>regression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25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41588"/>
            <a:ext cx="8042276" cy="694461"/>
          </a:xfrm>
        </p:spPr>
        <p:txBody>
          <a:bodyPr/>
          <a:lstStyle/>
          <a:p>
            <a:r>
              <a:rPr lang="en-US" dirty="0" smtClean="0"/>
              <a:t>Linear Classifier Function as Probability?</a:t>
            </a:r>
            <a:endParaRPr lang="en-US" dirty="0"/>
          </a:p>
        </p:txBody>
      </p:sp>
      <p:pic>
        <p:nvPicPr>
          <p:cNvPr id="5122" name="Picture 2" descr="E:\Dropbox\NYU\2014 Spring\Data Mining for Business Analytics\Lectures\2014\Figures\DSB-figures\dsfb_0403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987" y="836049"/>
            <a:ext cx="5662072" cy="3771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290544"/>
              </p:ext>
            </p:extLst>
          </p:nvPr>
        </p:nvGraphicFramePr>
        <p:xfrm>
          <a:off x="6325877" y="1702785"/>
          <a:ext cx="2068512" cy="700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9" name="Equation" r:id="rId5" imgW="1663700" imgH="444500" progId="Equation.3">
                  <p:embed/>
                </p:oleObj>
              </mc:Choice>
              <mc:Fallback>
                <p:oleObj name="Equation" r:id="rId5" imgW="16637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325877" y="1702785"/>
                        <a:ext cx="2068512" cy="700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7534988"/>
              </p:ext>
            </p:extLst>
          </p:nvPr>
        </p:nvGraphicFramePr>
        <p:xfrm>
          <a:off x="6447596" y="3067319"/>
          <a:ext cx="1215129" cy="3775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0" name="Equation" r:id="rId7" imgW="1054100" imgH="203200" progId="Equation.3">
                  <p:embed/>
                </p:oleObj>
              </mc:Choice>
              <mc:Fallback>
                <p:oleObj name="Equation" r:id="rId7" imgW="10541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447596" y="3067319"/>
                        <a:ext cx="1215129" cy="3775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own Arrow 6"/>
          <p:cNvSpPr/>
          <p:nvPr/>
        </p:nvSpPr>
        <p:spPr>
          <a:xfrm>
            <a:off x="6946223" y="2500696"/>
            <a:ext cx="248846" cy="56662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225100" y="2573650"/>
            <a:ext cx="280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500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</a:t>
            </a:r>
            <a:r>
              <a:rPr lang="en-US" dirty="0" smtClean="0"/>
              <a:t>rom </a:t>
            </a:r>
            <a:r>
              <a:rPr lang="en-US" dirty="0" smtClean="0"/>
              <a:t>f(x</a:t>
            </a:r>
            <a:r>
              <a:rPr lang="en-US" dirty="0" smtClean="0"/>
              <a:t>) to </a:t>
            </a:r>
            <a:r>
              <a:rPr lang="en-US" dirty="0" smtClean="0"/>
              <a:t>p(x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5" name="Picture 4" descr="Screen Shot 2016-10-07 at 5.37.46 PM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54" y="1518441"/>
            <a:ext cx="3235163" cy="2056693"/>
          </a:xfrm>
          <a:prstGeom prst="rect">
            <a:avLst/>
          </a:prstGeom>
        </p:spPr>
      </p:pic>
      <p:pic>
        <p:nvPicPr>
          <p:cNvPr id="6" name="Picture 5" descr="Screen Shot 2016-10-07 at 5.38.54 PM.t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2550" y="1518441"/>
            <a:ext cx="5130984" cy="592593"/>
          </a:xfrm>
          <a:prstGeom prst="rect">
            <a:avLst/>
          </a:prstGeom>
        </p:spPr>
      </p:pic>
      <p:pic>
        <p:nvPicPr>
          <p:cNvPr id="7" name="Picture 6" descr="Screen Shot 2016-10-07 at 5.39.22 PM.t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2550" y="2603017"/>
            <a:ext cx="2145221" cy="59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786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Decision Boundaries (Trees)</a:t>
            </a:r>
            <a:endParaRPr lang="en-US" dirty="0"/>
          </a:p>
        </p:txBody>
      </p:sp>
      <p:pic>
        <p:nvPicPr>
          <p:cNvPr id="3074" name="Picture 2" descr="E:\Dropbox\NYU\2014 Spring\Data Mining for Business Analytics\Lectures\2014\Figures\DSB-figures\dsfb_0401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2784" y="935175"/>
            <a:ext cx="6158432" cy="3771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8308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Logistic regression (“sigmoid”) curve</a:t>
            </a:r>
            <a:endParaRPr lang="en-US" sz="3200" dirty="0"/>
          </a:p>
        </p:txBody>
      </p:sp>
      <p:pic>
        <p:nvPicPr>
          <p:cNvPr id="9218" name="Picture 2" descr="E:\Dropbox\NYU\2014 Spring\Data Mining for Business Analytics\Lectures\2014\Figures\DSB-figures\dsfb_041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360" y="1088813"/>
            <a:ext cx="790528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3826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14536"/>
            <a:ext cx="8042276" cy="827457"/>
          </a:xfrm>
        </p:spPr>
        <p:txBody>
          <a:bodyPr/>
          <a:lstStyle/>
          <a:p>
            <a:r>
              <a:rPr lang="en-US" sz="2800" dirty="0" smtClean="0"/>
              <a:t>Logistic Regression </a:t>
            </a:r>
            <a:br>
              <a:rPr lang="en-US" sz="2800" dirty="0" smtClean="0"/>
            </a:br>
            <a:r>
              <a:rPr lang="en-US" sz="2800" dirty="0" smtClean="0"/>
              <a:t>Objective Function</a:t>
            </a:r>
            <a:endParaRPr lang="en-US" sz="2800" dirty="0"/>
          </a:p>
        </p:txBody>
      </p:sp>
      <p:pic>
        <p:nvPicPr>
          <p:cNvPr id="4" name="Picture 3" descr="Screen Shot 2016-10-07 at 5.41.08 PM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8716" y="1041993"/>
            <a:ext cx="3498115" cy="703825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7657" y="1894186"/>
            <a:ext cx="8042276" cy="3257550"/>
          </a:xfrm>
        </p:spPr>
        <p:txBody>
          <a:bodyPr/>
          <a:lstStyle/>
          <a:p>
            <a:r>
              <a:rPr lang="en-US" dirty="0"/>
              <a:t>The g function gives the model’s estimated probability of seeing x’s actual class given x’s features. </a:t>
            </a:r>
          </a:p>
          <a:p>
            <a:r>
              <a:rPr lang="en-US" dirty="0"/>
              <a:t>The model (set of weights) that gives the highest sum is the model that gives the highest “likelihood” to the data—the “maximum likelihood” model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5992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Non-linear Functions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49275" y="865492"/>
            <a:ext cx="8042276" cy="325755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Linear functions can actually represent nonlinear models</a:t>
            </a:r>
            <a:r>
              <a:rPr lang="en-US" dirty="0"/>
              <a:t>, if we include more complex features in the </a:t>
            </a:r>
            <a:r>
              <a:rPr lang="en-US" dirty="0" smtClean="0"/>
              <a:t>functions</a:t>
            </a:r>
            <a:endParaRPr lang="en-US" dirty="0"/>
          </a:p>
        </p:txBody>
      </p:sp>
      <p:pic>
        <p:nvPicPr>
          <p:cNvPr id="13314" name="Picture 2" descr="E:\Dropbox\NYU\2014 Spring\Data Mining for Business Analytics\Lectures\2014\Figures\DSB-figures\dsfb_04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275" y="2154632"/>
            <a:ext cx="4276611" cy="2780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5024220" y="2494267"/>
            <a:ext cx="384546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Use a </a:t>
            </a:r>
            <a:r>
              <a:rPr lang="en-US" dirty="0"/>
              <a:t>“polynomial kernel” </a:t>
            </a:r>
            <a:r>
              <a:rPr lang="en-US" dirty="0" smtClean="0"/>
              <a:t>considering </a:t>
            </a:r>
            <a:r>
              <a:rPr lang="en-US" dirty="0"/>
              <a:t>“higher-order” combinations of the original </a:t>
            </a:r>
            <a:r>
              <a:rPr lang="en-US" dirty="0" smtClean="0"/>
              <a:t>features, such as squared </a:t>
            </a:r>
            <a:r>
              <a:rPr lang="en-US" dirty="0"/>
              <a:t>features, products of features, etc.</a:t>
            </a:r>
          </a:p>
        </p:txBody>
      </p:sp>
    </p:spTree>
    <p:extLst>
      <p:ext uri="{BB962C8B-B14F-4D97-AF65-F5344CB8AC3E}">
        <p14:creationId xmlns:p14="http://schemas.microsoft.com/office/powerpoint/2010/main" val="847477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Non-linear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69869"/>
            <a:ext cx="8229600" cy="3793331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Using “higher order” features is just a “trick”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Common techniques based </a:t>
            </a:r>
            <a:r>
              <a:rPr lang="en-US" dirty="0"/>
              <a:t>on fitting the parameters of complex, nonlinear </a:t>
            </a:r>
            <a:r>
              <a:rPr lang="en-US" dirty="0" smtClean="0"/>
              <a:t>functions: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Non-linear support vector machines and neural networks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smtClean="0"/>
              <a:t>Nonlinear </a:t>
            </a:r>
            <a:r>
              <a:rPr lang="en-US" b="1" dirty="0"/>
              <a:t>support vector machine </a:t>
            </a:r>
            <a:r>
              <a:rPr lang="en-US" dirty="0"/>
              <a:t>with a “polynomial </a:t>
            </a:r>
            <a:r>
              <a:rPr lang="en-US" dirty="0" smtClean="0"/>
              <a:t>kernel” consider </a:t>
            </a:r>
            <a:r>
              <a:rPr lang="en-US" dirty="0"/>
              <a:t>“higher-order” combinations of </a:t>
            </a:r>
            <a:r>
              <a:rPr lang="en-US" dirty="0" smtClean="0"/>
              <a:t>the original </a:t>
            </a:r>
            <a:r>
              <a:rPr lang="en-US" dirty="0"/>
              <a:t>features </a:t>
            </a:r>
            <a:endParaRPr lang="en-US" dirty="0" smtClean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Squared </a:t>
            </a:r>
            <a:r>
              <a:rPr lang="en-US" dirty="0"/>
              <a:t>features, products of </a:t>
            </a:r>
            <a:r>
              <a:rPr lang="en-US" dirty="0" smtClean="0"/>
              <a:t>features, etc.</a:t>
            </a:r>
          </a:p>
        </p:txBody>
      </p:sp>
    </p:spTree>
    <p:extLst>
      <p:ext uri="{BB962C8B-B14F-4D97-AF65-F5344CB8AC3E}">
        <p14:creationId xmlns:p14="http://schemas.microsoft.com/office/powerpoint/2010/main" val="1511536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Models versus </a:t>
            </a:r>
            <a:r>
              <a:rPr lang="en-US" dirty="0"/>
              <a:t>Tree Induction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43151"/>
            <a:ext cx="8229600" cy="3793331"/>
          </a:xfrm>
        </p:spPr>
        <p:txBody>
          <a:bodyPr>
            <a:normAutofit fontScale="70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What is more comprehensible to the </a:t>
            </a:r>
            <a:r>
              <a:rPr lang="en-US" dirty="0" smtClean="0"/>
              <a:t>stakeholders?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Rules or a </a:t>
            </a:r>
            <a:r>
              <a:rPr lang="en-US" dirty="0"/>
              <a:t>numeric function?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How “</a:t>
            </a:r>
            <a:r>
              <a:rPr lang="en-US" b="1" dirty="0"/>
              <a:t>smooth</a:t>
            </a:r>
            <a:r>
              <a:rPr lang="en-US" dirty="0"/>
              <a:t>” is the underlying phenomenon being modeled</a:t>
            </a:r>
            <a:r>
              <a:rPr lang="en-US" dirty="0" smtClean="0"/>
              <a:t>?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Trees </a:t>
            </a:r>
            <a:r>
              <a:rPr lang="en-US" dirty="0"/>
              <a:t>need a lot of data to </a:t>
            </a:r>
            <a:r>
              <a:rPr lang="en-US" dirty="0" smtClean="0"/>
              <a:t>approximate </a:t>
            </a:r>
            <a:r>
              <a:rPr lang="en-US" dirty="0"/>
              <a:t>curved </a:t>
            </a:r>
            <a:r>
              <a:rPr lang="en-US" dirty="0" smtClean="0"/>
              <a:t>boundaries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How “</a:t>
            </a:r>
            <a:r>
              <a:rPr lang="en-US" b="1" dirty="0"/>
              <a:t>non-linear</a:t>
            </a:r>
            <a:r>
              <a:rPr lang="en-US" dirty="0"/>
              <a:t>” is the underlying phenomenon being </a:t>
            </a:r>
            <a:r>
              <a:rPr lang="en-US" dirty="0" smtClean="0"/>
              <a:t>modeled?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If </a:t>
            </a:r>
            <a:r>
              <a:rPr lang="en-US" dirty="0"/>
              <a:t>very, much “data engineering” needed to apply linear </a:t>
            </a:r>
            <a:r>
              <a:rPr lang="en-US" dirty="0" smtClean="0"/>
              <a:t>models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How much data do you have?!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There </a:t>
            </a:r>
            <a:r>
              <a:rPr lang="en-US" dirty="0"/>
              <a:t>is a key tradeoff between the complexity that can be modeled and the amount of training data available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What are the characteristics of the data: missing values, types of </a:t>
            </a:r>
            <a:r>
              <a:rPr lang="en-US" dirty="0" smtClean="0"/>
              <a:t>variables, </a:t>
            </a:r>
            <a:r>
              <a:rPr lang="en-US" dirty="0"/>
              <a:t>relationships between them, how many are irrelevant, etc.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Trees </a:t>
            </a:r>
            <a:r>
              <a:rPr lang="en-US" dirty="0"/>
              <a:t>fairly robust to these complications</a:t>
            </a:r>
          </a:p>
          <a:p>
            <a:pPr marL="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682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Data:</a:t>
            </a:r>
          </a:p>
          <a:p>
            <a:pPr lvl="1"/>
            <a:r>
              <a:rPr lang="en-US" dirty="0" smtClean="0"/>
              <a:t>Homework3.csv contains information of static analysis of 99 binary files. 50 files are benign/good and 49 are malicious/bad.</a:t>
            </a:r>
          </a:p>
          <a:p>
            <a:pPr lvl="1"/>
            <a:r>
              <a:rPr lang="en-US" dirty="0" smtClean="0"/>
              <a:t>The target variable is “label”; its value is either “good” or “bad”. All other columns are features.</a:t>
            </a:r>
          </a:p>
          <a:p>
            <a:r>
              <a:rPr lang="en-US" dirty="0" smtClean="0"/>
              <a:t>Task:</a:t>
            </a:r>
          </a:p>
          <a:p>
            <a:pPr lvl="1"/>
            <a:r>
              <a:rPr lang="en-US" dirty="0" smtClean="0"/>
              <a:t>Build a classifier with decision tree. Use the the whole data set for both training and testing purpose. Submit your best model in terms of prediction accuracy.</a:t>
            </a:r>
          </a:p>
          <a:p>
            <a:pPr lvl="1"/>
            <a:r>
              <a:rPr lang="en-US" dirty="0" smtClean="0"/>
              <a:t>What are the most 10 important features? Why?</a:t>
            </a:r>
          </a:p>
          <a:p>
            <a:pPr lvl="1"/>
            <a:r>
              <a:rPr lang="en-US" dirty="0" smtClean="0"/>
              <a:t>Build two logistic regression models: one with all available features and one with the 10 most important features. Compare their prediction accuracies.</a:t>
            </a:r>
          </a:p>
          <a:p>
            <a:r>
              <a:rPr lang="en-US" dirty="0" smtClean="0"/>
              <a:t>Homework 3 is due on Oct. 2</a:t>
            </a:r>
            <a:r>
              <a:rPr lang="en-US" baseline="30000" dirty="0" smtClean="0"/>
              <a:t>nd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886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Instance Space</a:t>
            </a:r>
            <a:endParaRPr lang="en-US" dirty="0"/>
          </a:p>
        </p:txBody>
      </p:sp>
      <p:pic>
        <p:nvPicPr>
          <p:cNvPr id="4098" name="Picture 2" descr="E:\Dropbox\NYU\2014 Spring\Data Mining for Business Analytics\Lectures\2014\Figures\DSB-figures\dsfb_040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610" y="944081"/>
            <a:ext cx="6168780" cy="3771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7985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Classifier</a:t>
            </a:r>
            <a:endParaRPr lang="en-US" dirty="0"/>
          </a:p>
        </p:txBody>
      </p:sp>
      <p:pic>
        <p:nvPicPr>
          <p:cNvPr id="5122" name="Picture 2" descr="E:\Dropbox\NYU\2014 Spring\Data Mining for Business Analytics\Lectures\2014\Figures\DSB-figures\dsfb_040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0964" y="935175"/>
            <a:ext cx="5662072" cy="3771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759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926735" y="885305"/>
            <a:ext cx="7131346" cy="3946045"/>
          </a:xfrm>
        </p:spPr>
        <p:txBody>
          <a:bodyPr>
            <a:normAutofit fontScale="70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Linear </a:t>
            </a:r>
            <a:r>
              <a:rPr lang="en-US" dirty="0" smtClean="0"/>
              <a:t>discriminant: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000" dirty="0"/>
          </a:p>
          <a:p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We </a:t>
            </a:r>
            <a:r>
              <a:rPr lang="en-US" dirty="0"/>
              <a:t>now have a </a:t>
            </a:r>
            <a:r>
              <a:rPr lang="en-US" b="1" dirty="0"/>
              <a:t>parameterized model</a:t>
            </a:r>
            <a:r>
              <a:rPr lang="en-US" dirty="0"/>
              <a:t>: the weights of the linear </a:t>
            </a:r>
            <a:r>
              <a:rPr lang="en-US" dirty="0" smtClean="0"/>
              <a:t>function are </a:t>
            </a:r>
            <a:r>
              <a:rPr lang="en-US" dirty="0"/>
              <a:t>the </a:t>
            </a:r>
            <a:r>
              <a:rPr lang="en-US" dirty="0" smtClean="0"/>
              <a:t>parameters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The </a:t>
            </a:r>
            <a:r>
              <a:rPr lang="en-US" dirty="0"/>
              <a:t>weights are often </a:t>
            </a:r>
            <a:r>
              <a:rPr lang="en-US" i="1" dirty="0"/>
              <a:t>loosely</a:t>
            </a:r>
            <a:r>
              <a:rPr lang="en-US" dirty="0"/>
              <a:t> interpreted as </a:t>
            </a:r>
            <a:r>
              <a:rPr lang="en-US" b="1" dirty="0"/>
              <a:t>importance indicators </a:t>
            </a:r>
            <a:r>
              <a:rPr lang="en-US" dirty="0" smtClean="0"/>
              <a:t>of the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 </a:t>
            </a:r>
            <a:r>
              <a:rPr lang="en-US" dirty="0"/>
              <a:t>different sort of multivariate supervised </a:t>
            </a:r>
            <a:r>
              <a:rPr lang="en-US" dirty="0" smtClean="0"/>
              <a:t>segmentation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The difference from DTs is that the method for taking multiple attributes into account is to create a mathematical function of them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of Classification Function</a:t>
            </a:r>
            <a:endParaRPr lang="en-US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9137843"/>
              </p:ext>
            </p:extLst>
          </p:nvPr>
        </p:nvGraphicFramePr>
        <p:xfrm>
          <a:off x="4514850" y="248920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0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4850" y="248920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6011772"/>
              </p:ext>
            </p:extLst>
          </p:nvPr>
        </p:nvGraphicFramePr>
        <p:xfrm>
          <a:off x="1349375" y="1433513"/>
          <a:ext cx="5510213" cy="454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1" name="Equation" r:id="rId6" imgW="5410200" imgH="203200" progId="Equation.3">
                  <p:embed/>
                </p:oleObj>
              </mc:Choice>
              <mc:Fallback>
                <p:oleObj name="Equation" r:id="rId6" imgW="5410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49375" y="1433513"/>
                        <a:ext cx="5510213" cy="454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112506"/>
              </p:ext>
            </p:extLst>
          </p:nvPr>
        </p:nvGraphicFramePr>
        <p:xfrm>
          <a:off x="1873250" y="2552700"/>
          <a:ext cx="2732088" cy="700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2" name="Equation" r:id="rId8" imgW="2197100" imgH="444500" progId="Equation.3">
                  <p:embed/>
                </p:oleObj>
              </mc:Choice>
              <mc:Fallback>
                <p:oleObj name="Equation" r:id="rId8" imgW="21971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873250" y="2552700"/>
                        <a:ext cx="2732088" cy="700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9166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Choosing the “best” line</a:t>
            </a:r>
            <a:endParaRPr lang="en-US" dirty="0"/>
          </a:p>
        </p:txBody>
      </p:sp>
      <p:pic>
        <p:nvPicPr>
          <p:cNvPr id="6146" name="Picture 2" descr="E:\Dropbox\NYU\2014 Spring\Data Mining for Business Analytics\Lectures\2014\Figures\DSB-figures\dsfb_040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318" y="944081"/>
            <a:ext cx="6289364" cy="3771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3788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 Functions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06603" y="961121"/>
            <a:ext cx="7708580" cy="3629949"/>
          </a:xfrm>
        </p:spPr>
        <p:txBody>
          <a:bodyPr>
            <a:normAutofit fontScale="5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“Best” line depends on the </a:t>
            </a:r>
            <a:r>
              <a:rPr lang="en-US" b="1" dirty="0" smtClean="0"/>
              <a:t>objective (loss) function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Objective function should represent our goal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dirty="0" smtClean="0"/>
              <a:t>loss function </a:t>
            </a:r>
            <a:r>
              <a:rPr lang="en-US" dirty="0"/>
              <a:t>determines how much penalty should be assigned to an instance based on </a:t>
            </a:r>
            <a:r>
              <a:rPr lang="en-US" dirty="0" smtClean="0"/>
              <a:t>the error </a:t>
            </a:r>
            <a:r>
              <a:rPr lang="en-US" dirty="0"/>
              <a:t>in the model’s predicted </a:t>
            </a:r>
            <a:r>
              <a:rPr lang="en-US" dirty="0" smtClean="0"/>
              <a:t>value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 smtClean="0"/>
              <a:t>We want to minimize the loss function (or error)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 smtClean="0"/>
              <a:t>The best model is the one with the minimum sum of errors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Examples of objective (or loss) functions:</a:t>
            </a:r>
          </a:p>
          <a:p>
            <a:pPr marL="685800" lvl="2" indent="0">
              <a:buNone/>
            </a:pPr>
            <a:endParaRPr lang="en-US" dirty="0"/>
          </a:p>
          <a:p>
            <a:pPr marL="685800" lvl="2" indent="0">
              <a:buNone/>
            </a:pPr>
            <a:endParaRPr lang="en-US" dirty="0" smtClean="0"/>
          </a:p>
          <a:p>
            <a:pPr marL="685800" lvl="2" indent="0">
              <a:buNone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Linear regression</a:t>
            </a:r>
            <a:r>
              <a:rPr lang="en-US" dirty="0"/>
              <a:t>, </a:t>
            </a:r>
            <a:r>
              <a:rPr lang="en-US" b="1" dirty="0"/>
              <a:t>logistic regression</a:t>
            </a:r>
            <a:r>
              <a:rPr lang="en-US" dirty="0"/>
              <a:t>, and </a:t>
            </a:r>
            <a:r>
              <a:rPr lang="en-US" b="1" dirty="0"/>
              <a:t>support vector machines</a:t>
            </a:r>
            <a:r>
              <a:rPr lang="en-US" dirty="0"/>
              <a:t> are all very </a:t>
            </a:r>
            <a:r>
              <a:rPr lang="en-US" dirty="0" smtClean="0"/>
              <a:t>similar instances </a:t>
            </a:r>
            <a:r>
              <a:rPr lang="en-US" dirty="0"/>
              <a:t>of our basic fundamental </a:t>
            </a:r>
            <a:r>
              <a:rPr lang="en-US" dirty="0" smtClean="0"/>
              <a:t>technique: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They all fit a linear model to data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The key difference </a:t>
            </a:r>
            <a:r>
              <a:rPr lang="en-US" dirty="0"/>
              <a:t>is that each uses </a:t>
            </a:r>
            <a:r>
              <a:rPr lang="en-US" b="1" dirty="0"/>
              <a:t>a different objective </a:t>
            </a:r>
            <a:r>
              <a:rPr lang="en-US" b="1" dirty="0" smtClean="0"/>
              <a:t>function</a:t>
            </a:r>
            <a:endParaRPr lang="en-US" dirty="0"/>
          </a:p>
        </p:txBody>
      </p:sp>
      <p:pic>
        <p:nvPicPr>
          <p:cNvPr id="4" name="Picture 3" descr="Screen Shot 2016-10-07 at 5.28.26 PM.t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424" y="2877477"/>
            <a:ext cx="4973691" cy="770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095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Zero-one </a:t>
            </a:r>
            <a:r>
              <a:rPr lang="en-US" b="1" dirty="0" smtClean="0"/>
              <a:t>loss </a:t>
            </a:r>
            <a:r>
              <a:rPr lang="en-US" dirty="0"/>
              <a:t>assigns a loss of zero for a correct decision and </a:t>
            </a:r>
            <a:r>
              <a:rPr lang="en-US" dirty="0" smtClean="0"/>
              <a:t>one for </a:t>
            </a:r>
            <a:r>
              <a:rPr lang="en-US" dirty="0"/>
              <a:t>an incorrect </a:t>
            </a:r>
            <a:r>
              <a:rPr lang="en-US" dirty="0" smtClean="0"/>
              <a:t>decision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Squared error </a:t>
            </a:r>
            <a:r>
              <a:rPr lang="en-US" dirty="0"/>
              <a:t>specifies a </a:t>
            </a:r>
            <a:r>
              <a:rPr lang="en-US" dirty="0" smtClean="0"/>
              <a:t>loss proportional </a:t>
            </a:r>
            <a:r>
              <a:rPr lang="en-US" dirty="0"/>
              <a:t>to the square of the distance from the </a:t>
            </a:r>
            <a:r>
              <a:rPr lang="en-US" dirty="0" smtClean="0"/>
              <a:t>boundary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Squared </a:t>
            </a:r>
            <a:r>
              <a:rPr lang="en-US" dirty="0"/>
              <a:t>error loss </a:t>
            </a:r>
            <a:r>
              <a:rPr lang="en-US" dirty="0" smtClean="0"/>
              <a:t>usually is </a:t>
            </a:r>
            <a:r>
              <a:rPr lang="en-US" dirty="0"/>
              <a:t>used for numeric value prediction (regression), rather than </a:t>
            </a:r>
            <a:r>
              <a:rPr lang="en-US" dirty="0" smtClean="0"/>
              <a:t>classification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The squaring of </a:t>
            </a:r>
            <a:r>
              <a:rPr lang="en-US" dirty="0"/>
              <a:t>the error has the effect of greatly penalizing predictions that are grossly </a:t>
            </a:r>
            <a:r>
              <a:rPr lang="en-US" dirty="0" smtClean="0"/>
              <a:t>wrong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54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E:\Dropbox\NYU\2014 Spring\Data Mining for Business Analytics\Lectures\2014\Figures\DSB-figures\dsfb_0407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1346" y="944081"/>
            <a:ext cx="5801308" cy="3771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Same Problem, Two Classification Algorithms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46061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9002</TotalTime>
  <Words>949</Words>
  <Application>Microsoft Macintosh PowerPoint</Application>
  <PresentationFormat>On-screen Show (16:9)</PresentationFormat>
  <Paragraphs>111</Paragraphs>
  <Slides>25</Slides>
  <Notes>17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Calibri</vt:lpstr>
      <vt:lpstr>News Gothic MT</vt:lpstr>
      <vt:lpstr>Wingdings 2</vt:lpstr>
      <vt:lpstr>Arial</vt:lpstr>
      <vt:lpstr>Breeze</vt:lpstr>
      <vt:lpstr>Equation</vt:lpstr>
      <vt:lpstr>Discriminant Functions</vt:lpstr>
      <vt:lpstr>Decision Boundaries (Trees)</vt:lpstr>
      <vt:lpstr>Instance Space</vt:lpstr>
      <vt:lpstr>Linear Classifier</vt:lpstr>
      <vt:lpstr>Example of Classification Function</vt:lpstr>
      <vt:lpstr>Choosing the “best” line</vt:lpstr>
      <vt:lpstr>Objective Functions</vt:lpstr>
      <vt:lpstr>Loss Functions</vt:lpstr>
      <vt:lpstr>Same Problem, Two Classification Algorithms</vt:lpstr>
      <vt:lpstr>SVM and It’s Objective Function</vt:lpstr>
      <vt:lpstr>Choosing the “best” line</vt:lpstr>
      <vt:lpstr>Support Vector Machines (SVMs)</vt:lpstr>
      <vt:lpstr>Support Vector Machines (SVMs)</vt:lpstr>
      <vt:lpstr>Hinge Loss functions</vt:lpstr>
      <vt:lpstr>SVM Hinge Loss Functions</vt:lpstr>
      <vt:lpstr>Logistic Regression and Its Objective Function</vt:lpstr>
      <vt:lpstr>Logistic regression is a misnomer</vt:lpstr>
      <vt:lpstr>Linear Classifier Function as Probability?</vt:lpstr>
      <vt:lpstr>From f(x) to p(x)</vt:lpstr>
      <vt:lpstr>Logistic regression (“sigmoid”) curve</vt:lpstr>
      <vt:lpstr>Logistic Regression  Objective Function</vt:lpstr>
      <vt:lpstr>Non-linear Functions</vt:lpstr>
      <vt:lpstr>Non-linear Functions</vt:lpstr>
      <vt:lpstr>Linear Models versus Tree Induction</vt:lpstr>
      <vt:lpstr>Homework</vt:lpstr>
    </vt:vector>
  </TitlesOfParts>
  <Company>Accenture</Company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- 2</dc:title>
  <dc:creator>Song Luo</dc:creator>
  <cp:lastModifiedBy>Song Luo</cp:lastModifiedBy>
  <cp:revision>31</cp:revision>
  <dcterms:created xsi:type="dcterms:W3CDTF">2016-10-05T02:30:40Z</dcterms:created>
  <dcterms:modified xsi:type="dcterms:W3CDTF">2017-09-25T02:29:04Z</dcterms:modified>
</cp:coreProperties>
</file>

<file path=docProps/thumbnail.jpeg>
</file>